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93" r:id="rId2"/>
    <p:sldId id="256" r:id="rId3"/>
    <p:sldId id="257" r:id="rId4"/>
    <p:sldId id="291" r:id="rId5"/>
    <p:sldId id="288" r:id="rId6"/>
    <p:sldId id="280" r:id="rId7"/>
    <p:sldId id="263" r:id="rId8"/>
    <p:sldId id="260" r:id="rId9"/>
    <p:sldId id="273" r:id="rId10"/>
    <p:sldId id="290" r:id="rId11"/>
    <p:sldId id="292" r:id="rId12"/>
    <p:sldId id="267" r:id="rId13"/>
    <p:sldId id="274" r:id="rId14"/>
    <p:sldId id="266" r:id="rId15"/>
  </p:sldIdLst>
  <p:sldSz cx="9144000" cy="5143500" type="screen16x9"/>
  <p:notesSz cx="6858000" cy="9144000"/>
  <p:embeddedFontLst>
    <p:embeddedFont>
      <p:font typeface="Montserrat ExtraLight" charset="0"/>
      <p:regular r:id="rId17"/>
      <p:bold r:id="rId18"/>
      <p:italic r:id="rId19"/>
      <p:boldItalic r:id="rId20"/>
    </p:embeddedFont>
    <p:embeddedFont>
      <p:font typeface="SimSun" pitchFamily="2" charset="-122"/>
      <p:regular r:id="rId21"/>
    </p:embeddedFont>
    <p:embeddedFont>
      <p:font typeface="Montserrat ExtraBold" charset="0"/>
      <p:bold r:id="rId22"/>
      <p:boldItalic r:id="rId23"/>
    </p:embeddedFont>
    <p:embeddedFont>
      <p:font typeface="Montserrat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E38BE917-6180-4DE0-85B2-37719B62927D}">
  <a:tblStyle styleId="{E38BE917-6180-4DE0-85B2-37719B6292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3772" autoAdjust="0"/>
  </p:normalViewPr>
  <p:slideViewPr>
    <p:cSldViewPr>
      <p:cViewPr>
        <p:scale>
          <a:sx n="126" d="100"/>
          <a:sy n="126" d="100"/>
        </p:scale>
        <p:origin x="-144" y="-12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968461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7f9262ee2f_0_26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7f9262ee2f_0_26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5" r:id="rId12"/>
    <p:sldLayoutId id="2147483669" r:id="rId13"/>
    <p:sldLayoutId id="2147483680" r:id="rId14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1919"/>
            <a:ext cx="9145016" cy="1008112"/>
          </a:xfrm>
        </p:spPr>
        <p:txBody>
          <a:bodyPr/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	NAGARJUNA COLLEGE OF ENGINEERING AND TECHNOLOGY</a:t>
            </a:r>
            <a:br>
              <a:rPr lang="en-US" sz="2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altLang="zh-CN" sz="1600" dirty="0">
                <a:solidFill>
                  <a:schemeClr val="bg1"/>
                </a:solidFill>
                <a:latin typeface="Times New Roman" pitchFamily="18" charset="0"/>
                <a:ea typeface="SimSun" pitchFamily="2" charset="-122"/>
              </a:rPr>
              <a:t>VENKATAGIRI KOTE POST, DEVANAHALLI, BENGALURU - </a:t>
            </a:r>
            <a:r>
              <a:rPr lang="en-US" altLang="zh-CN" sz="1600" dirty="0" smtClean="0">
                <a:solidFill>
                  <a:schemeClr val="bg1"/>
                </a:solidFill>
                <a:latin typeface="Times New Roman" pitchFamily="18" charset="0"/>
                <a:ea typeface="SimSun" pitchFamily="2" charset="-122"/>
              </a:rPr>
              <a:t>562164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000" dirty="0">
                <a:latin typeface="Times New Roman" pitchFamily="18" charset="0"/>
                <a:cs typeface="Times New Roman" pitchFamily="18" charset="0"/>
              </a:rPr>
            </a:b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DEPARTMENT OF COMPUTER SCIENCE AND ENGINEERING</a:t>
            </a:r>
            <a:endParaRPr lang="en-IN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0032" y="3147814"/>
            <a:ext cx="4180200" cy="464700"/>
          </a:xfrm>
        </p:spPr>
        <p:txBody>
          <a:bodyPr/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- ANANYASHREE K G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1NC21CS009</a:t>
            </a:r>
            <a:endParaRPr lang="en-IN" sz="2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11510"/>
            <a:ext cx="1114425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403648" y="1923678"/>
            <a:ext cx="6567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TECHNICAL PAPER PRESENTATION</a:t>
            </a:r>
            <a:endParaRPr lang="en-I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10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987824" y="3521501"/>
            <a:ext cx="2952328" cy="1368152"/>
          </a:xfrm>
          <a:prstGeom prst="round2Diag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555526"/>
            <a:ext cx="5256584" cy="941400"/>
          </a:xfrm>
        </p:spPr>
        <p:txBody>
          <a:bodyPr/>
          <a:lstStyle/>
          <a:p>
            <a:r>
              <a:rPr lang="en-IN" sz="2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HARDWARE COMPONENTS</a:t>
            </a:r>
            <a:endParaRPr lang="en-IN" sz="28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576" y="1131590"/>
            <a:ext cx="4946400" cy="208823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 great machine.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Memory with wide storage capacity.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Very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high power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processor.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rather wide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network.</a:t>
            </a:r>
          </a:p>
          <a:p>
            <a:pPr>
              <a:lnSpc>
                <a:spcPct val="150000"/>
              </a:lnSpc>
            </a:pPr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Very strong </a:t>
            </a:r>
            <a:r>
              <a:rPr lang="en-IN" sz="16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nanobots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to connect the natural brain.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16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programme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555526"/>
            <a:ext cx="45365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86695" y="3566214"/>
            <a:ext cx="2880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RATHER THAN THAT</a:t>
            </a:r>
          </a:p>
          <a:p>
            <a:endParaRPr lang="en-IN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BLUE GENE-P</a:t>
            </a:r>
          </a:p>
          <a:p>
            <a:r>
              <a:rPr lang="en-IN" sz="16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JuQUEEN</a:t>
            </a:r>
            <a:endParaRPr lang="en-IN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DEEP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1331640" y="4025557"/>
            <a:ext cx="1512168" cy="360040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11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500" y="445025"/>
            <a:ext cx="7377916" cy="941400"/>
          </a:xfrm>
        </p:spPr>
        <p:txBody>
          <a:bodyPr/>
          <a:lstStyle/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PROS                              CONS</a:t>
            </a:r>
            <a:endParaRPr lang="en-I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500" y="1659274"/>
            <a:ext cx="3273460" cy="3000707"/>
          </a:xfrm>
        </p:spPr>
        <p:txBody>
          <a:bodyPr/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To identify the fundamentals principles of brain structure and function.</a:t>
            </a:r>
          </a:p>
          <a:p>
            <a:pPr marL="139700" indent="0">
              <a:buNone/>
            </a:pP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To examine treatments for various brain diseases.</a:t>
            </a:r>
          </a:p>
          <a:p>
            <a:pPr marL="139700" indent="0">
              <a:buNone/>
            </a:pP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Vital role in life disabled people as through this project, then they can share their feeling.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It may increase our dependency on computer.</a:t>
            </a:r>
          </a:p>
          <a:p>
            <a:pPr marL="139700" indent="0">
              <a:buNone/>
            </a:pP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Once the human brain are uploaded into an artificial one, it may be used against him or her.</a:t>
            </a:r>
          </a:p>
          <a:p>
            <a:pPr marL="139700" indent="0">
              <a:buNone/>
            </a:pPr>
            <a:endParaRPr lang="en-IN" sz="16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979712" y="452210"/>
            <a:ext cx="1008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084168" y="472590"/>
            <a:ext cx="1008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82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-468560" y="267494"/>
            <a:ext cx="4882676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MY IDEA</a:t>
            </a:r>
            <a:endParaRPr sz="3200" b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699792" y="843558"/>
            <a:ext cx="6264696" cy="3672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MENTAL ILLNESS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PEOPLE</a:t>
            </a:r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l"/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BCI – BRAIN COMPUTER INTERFACE</a:t>
            </a:r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 (EEG, MEG, EOG, MRI)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TO FIND WHICH IS INACTIVE WE USE THESE METHOD AS BY SENDING NANO BOTS ACCURATELY.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l"/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THEN ACTIVATE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INACTIVE VITAL NERVERS /DAMAGED NERVES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15616" y="339502"/>
            <a:ext cx="158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anany\Desktop\900d9d67-7ad6-4db0-8665-89fe9595e2f1 (1)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8633" l="9961" r="89844">
                        <a14:foregroundMark x1="41504" y1="88281" x2="41504" y2="88281"/>
                        <a14:foregroundMark x1="56738" y1="93945" x2="56738" y2="93945"/>
                        <a14:foregroundMark x1="53613" y1="89258" x2="53613" y2="89258"/>
                        <a14:foregroundMark x1="47070" y1="98633" x2="47070" y2="986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900608" y="771550"/>
            <a:ext cx="4295824" cy="43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 </a:t>
            </a:r>
            <a:endParaRPr dirty="0"/>
          </a:p>
        </p:txBody>
      </p:sp>
      <p:sp>
        <p:nvSpPr>
          <p:cNvPr id="1987" name="Google Shape;1987;p56"/>
          <p:cNvSpPr txBox="1">
            <a:spLocks noGrp="1"/>
          </p:cNvSpPr>
          <p:nvPr>
            <p:ph type="body" idx="1"/>
          </p:nvPr>
        </p:nvSpPr>
        <p:spPr>
          <a:xfrm>
            <a:off x="1043608" y="339502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CONCLUSION</a:t>
            </a:r>
            <a:endParaRPr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619672" y="411510"/>
            <a:ext cx="24482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763688" y="1275606"/>
            <a:ext cx="558999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BLUE BRAIN Project represents a significant 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step forward in our understanding  of  the brain. The 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Project’s innovative techniques and technologies have the 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Potential to revolutionize neuroscience  and medicine, </a:t>
            </a:r>
          </a:p>
          <a:p>
            <a:r>
              <a:rPr lang="en-IN" sz="1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nd its success could have far-reaching implications for 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society as a whole.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By continuing to push the boundaries of what is possible, 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project’s researchers are helping to unlock the secrets</a:t>
            </a:r>
          </a:p>
          <a:p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of  Brain.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title"/>
          </p:nvPr>
        </p:nvSpPr>
        <p:spPr>
          <a:xfrm>
            <a:off x="1403648" y="1563638"/>
            <a:ext cx="5904656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THANK YOU…!!</a:t>
            </a:r>
            <a:endParaRPr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6" name="Google Shape;266;p48"/>
          <p:cNvSpPr txBox="1">
            <a:spLocks noGrp="1"/>
          </p:cNvSpPr>
          <p:nvPr>
            <p:ph type="body" idx="1"/>
          </p:nvPr>
        </p:nvSpPr>
        <p:spPr>
          <a:xfrm>
            <a:off x="5337175" y="26700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 smtClean="0"/>
              <a:t> 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2915816" y="2859782"/>
            <a:ext cx="280831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540672" y="1059582"/>
            <a:ext cx="4822296" cy="538374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Times New Roman" pitchFamily="18" charset="0"/>
                <a:cs typeface="Times New Roman" pitchFamily="18" charset="0"/>
              </a:rPr>
              <a:t>THE BLUE BRAIN</a:t>
            </a:r>
            <a:br>
              <a:rPr lang="en" sz="3200" dirty="0" smtClean="0">
                <a:latin typeface="Times New Roman" pitchFamily="18" charset="0"/>
                <a:cs typeface="Times New Roman" pitchFamily="18" charset="0"/>
              </a:rPr>
            </a:br>
            <a:endParaRPr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 idx="4294967295"/>
          </p:nvPr>
        </p:nvSpPr>
        <p:spPr>
          <a:xfrm>
            <a:off x="0" y="2624138"/>
            <a:ext cx="3260725" cy="465137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2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1115616" y="411510"/>
            <a:ext cx="3672408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88" b="95605" l="6348" r="89844">
                        <a14:foregroundMark x1="56250" y1="87012" x2="56250" y2="87012"/>
                        <a14:foregroundMark x1="61523" y1="78418" x2="61523" y2="78418"/>
                        <a14:foregroundMark x1="51465" y1="87402" x2="51465" y2="87402"/>
                        <a14:foregroundMark x1="56641" y1="88086" x2="56641" y2="88086"/>
                        <a14:foregroundMark x1="62598" y1="88086" x2="62598" y2="88086"/>
                        <a14:foregroundMark x1="47363" y1="87402" x2="47363" y2="87402"/>
                        <a14:foregroundMark x1="69336" y1="95605" x2="69336" y2="95605"/>
                        <a14:foregroundMark x1="63379" y1="90332" x2="63379" y2="90332"/>
                        <a14:foregroundMark x1="53711" y1="92969" x2="53711" y2="92969"/>
                        <a14:foregroundMark x1="50000" y1="92188" x2="50000" y2="92188"/>
                        <a14:foregroundMark x1="42871" y1="91113" x2="42871" y2="911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413"/>
          <a:stretch/>
        </p:blipFill>
        <p:spPr>
          <a:xfrm>
            <a:off x="2123728" y="1113884"/>
            <a:ext cx="4497997" cy="40296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339502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CONTENT</a:t>
            </a:r>
            <a:endParaRPr sz="2800" dirty="0">
              <a:solidFill>
                <a:schemeClr val="bg1"/>
              </a:solidFill>
            </a:endParaRPr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762550" y="1131590"/>
            <a:ext cx="7172100" cy="3960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ABSTRACT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HOW BRAIN WORKS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ARTIFICIAL NEURON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BLUE BRAIN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HOW ITS BUILD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HARDWARE COMPONENTS USED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PROS / CONS</a:t>
            </a:r>
            <a:endParaRPr lang="en-IN" sz="16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MY IDEA</a:t>
            </a:r>
          </a:p>
          <a:p>
            <a:pPr marL="7200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en-I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043608" y="339502"/>
            <a:ext cx="16561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339502"/>
            <a:ext cx="2837400" cy="892460"/>
          </a:xfrm>
        </p:spPr>
        <p:txBody>
          <a:bodyPr/>
          <a:lstStyle/>
          <a:p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ABSTRACT</a:t>
            </a:r>
            <a:endParaRPr lang="en-IN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560" y="1635646"/>
            <a:ext cx="4824536" cy="3744416"/>
          </a:xfrm>
        </p:spPr>
        <p:txBody>
          <a:bodyPr/>
          <a:lstStyle/>
          <a:p>
            <a:pPr marL="127000" indent="0" algn="just"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purpose 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of the artificial brain is to connect the human brain and an artificial brain</a:t>
            </a: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127000" indent="0" algn="just"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 that  a  machine can work  like a human Brain, and essential information about a person, especially their knowledge, feelings, and memories, can be downloaded to an artificial brain using high-level computational algorithms and supercomputers with a lot of storage space.</a:t>
            </a:r>
            <a:endParaRPr lang="en-IN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483518"/>
            <a:ext cx="19442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anany\Desktop\7625776a-4dc7-4d3f-b231-f3fb3d97a34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-812626"/>
            <a:ext cx="5040560" cy="648072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49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683568" y="1347614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 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115616" y="483518"/>
            <a:ext cx="29523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5117" l="6641" r="89844">
                        <a14:foregroundMark x1="21484" y1="68457" x2="21484" y2="68457"/>
                        <a14:foregroundMark x1="27637" y1="76563" x2="27637" y2="76563"/>
                        <a14:foregroundMark x1="40723" y1="77539" x2="40723" y2="77539"/>
                        <a14:foregroundMark x1="55469" y1="78906" x2="55469" y2="78906"/>
                        <a14:foregroundMark x1="71387" y1="75879" x2="71387" y2="75879"/>
                        <a14:foregroundMark x1="42285" y1="84766" x2="42285" y2="84766"/>
                        <a14:foregroundMark x1="43359" y1="81934" x2="43359" y2="81934"/>
                        <a14:foregroundMark x1="46191" y1="81934" x2="46191" y2="81934"/>
                        <a14:foregroundMark x1="49609" y1="82422" x2="49609" y2="82422"/>
                        <a14:foregroundMark x1="48535" y1="89063" x2="48535" y2="89063"/>
                        <a14:foregroundMark x1="51855" y1="87793" x2="51855" y2="87793"/>
                        <a14:foregroundMark x1="35645" y1="83789" x2="35645" y2="83789"/>
                        <a14:foregroundMark x1="33691" y1="82617" x2="33691" y2="82617"/>
                        <a14:foregroundMark x1="34082" y1="89063" x2="34082" y2="89063"/>
                        <a14:foregroundMark x1="34473" y1="86035" x2="34473" y2="86035"/>
                        <a14:foregroundMark x1="18066" y1="76172" x2="18066" y2="76172"/>
                        <a14:foregroundMark x1="14453" y1="70508" x2="14453" y2="70508"/>
                        <a14:foregroundMark x1="36523" y1="74902" x2="36523" y2="74902"/>
                        <a14:foregroundMark x1="44336" y1="89453" x2="44336" y2="89453"/>
                        <a14:foregroundMark x1="14453" y1="68262" x2="14453" y2="68262"/>
                        <a14:foregroundMark x1="10449" y1="36328" x2="10449" y2="36328"/>
                        <a14:foregroundMark x1="6738" y1="45020" x2="6738" y2="45020"/>
                        <a14:foregroundMark x1="8789" y1="44824" x2="8789" y2="44824"/>
                        <a14:foregroundMark x1="87988" y1="38574" x2="87988" y2="38574"/>
                        <a14:foregroundMark x1="86719" y1="59766" x2="86719" y2="59766"/>
                        <a14:foregroundMark x1="67578" y1="78320" x2="67578" y2="78320"/>
                        <a14:foregroundMark x1="47754" y1="86035" x2="47754" y2="86035"/>
                        <a14:foregroundMark x1="54688" y1="85645" x2="54688" y2="85645"/>
                        <a14:foregroundMark x1="60449" y1="89453" x2="60449" y2="89453"/>
                        <a14:foregroundMark x1="36719" y1="91016" x2="36719" y2="91016"/>
                        <a14:foregroundMark x1="38672" y1="91016" x2="38672" y2="91016"/>
                        <a14:foregroundMark x1="34473" y1="90234" x2="34473" y2="90234"/>
                        <a14:foregroundMark x1="31055" y1="95117" x2="31055" y2="95117"/>
                        <a14:foregroundMark x1="40918" y1="92285" x2="40918" y2="92285"/>
                        <a14:foregroundMark x1="43555" y1="93066" x2="43555" y2="93066"/>
                        <a14:foregroundMark x1="32031" y1="92871" x2="32031" y2="92871"/>
                        <a14:foregroundMark x1="34668" y1="92871" x2="34668" y2="92871"/>
                        <a14:foregroundMark x1="59473" y1="93262" x2="59473" y2="93262"/>
                        <a14:foregroundMark x1="32813" y1="92090" x2="32813" y2="92090"/>
                        <a14:backgroundMark x1="8203" y1="44043" x2="8203" y2="44043"/>
                        <a14:backgroundMark x1="55273" y1="96973" x2="55273" y2="96973"/>
                        <a14:backgroundMark x1="50000" y1="97363" x2="50000" y2="97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124" t="7469" b="9787"/>
          <a:stretch/>
        </p:blipFill>
        <p:spPr>
          <a:xfrm>
            <a:off x="-53428" y="1419622"/>
            <a:ext cx="2553559" cy="372387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93832" y="1419621"/>
            <a:ext cx="51845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The capacity of a Human Brain is too regulate his environment is what distinguishes him from other.</a:t>
            </a:r>
          </a:p>
          <a:p>
            <a:r>
              <a:rPr lang="en-US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</a:t>
            </a:r>
            <a:r>
              <a:rPr lang="en-IN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Intelligence refers to understanding, Thinking, Acting, Interpreting and Predicting future relationships, Concepts..</a:t>
            </a:r>
            <a:r>
              <a:rPr lang="en-IN" sz="18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etc</a:t>
            </a:r>
            <a:endParaRPr lang="en-IN" sz="1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r>
              <a:rPr lang="en-IN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It is to develop Biomedical Simulations, this refers to  computer is capable of functioning similarity to a Human Brain.</a:t>
            </a:r>
          </a:p>
        </p:txBody>
      </p:sp>
      <p:sp>
        <p:nvSpPr>
          <p:cNvPr id="3" name="5-Point Star 2"/>
          <p:cNvSpPr/>
          <p:nvPr/>
        </p:nvSpPr>
        <p:spPr>
          <a:xfrm>
            <a:off x="2724944" y="1563638"/>
            <a:ext cx="97160" cy="70299"/>
          </a:xfrm>
          <a:prstGeom prst="star5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5-Point Star 11"/>
          <p:cNvSpPr/>
          <p:nvPr/>
        </p:nvSpPr>
        <p:spPr>
          <a:xfrm>
            <a:off x="2731319" y="2139702"/>
            <a:ext cx="97160" cy="70299"/>
          </a:xfrm>
          <a:prstGeom prst="star5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5-Point Star 12"/>
          <p:cNvSpPr/>
          <p:nvPr/>
        </p:nvSpPr>
        <p:spPr>
          <a:xfrm>
            <a:off x="2727804" y="2951385"/>
            <a:ext cx="97160" cy="70299"/>
          </a:xfrm>
          <a:prstGeom prst="star5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860032" y="987574"/>
            <a:ext cx="3468900" cy="3384376"/>
          </a:xfrm>
          <a:prstGeom prst="rect">
            <a:avLst/>
          </a:prstGeom>
        </p:spPr>
        <p:txBody>
          <a:bodyPr spcFirstLastPara="1" wrap="square" lIns="91425" tIns="91425" rIns="91425" bIns="91425" spcCol="108000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ingdings" pitchFamily="2" charset="2"/>
              <a:buChar char="ü"/>
            </a:pPr>
            <a:r>
              <a:rPr lang="en-US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By nervous System.</a:t>
            </a:r>
            <a:endParaRPr lang="en-IN" sz="18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ingdings" pitchFamily="2" charset="2"/>
              <a:buChar char="ü"/>
            </a:pP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Each neuron is linked by a connection link with another Neuron.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ingdings" pitchFamily="2" charset="2"/>
              <a:buChar char="ü"/>
            </a:pP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Each is associated with a weight input signal information.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ingdings" pitchFamily="2" charset="2"/>
              <a:buChar char="ü"/>
            </a:pP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weight state of </a:t>
            </a:r>
            <a:r>
              <a:rPr lang="en-IN" sz="1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neuron stimulates or inhabits the signal.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ingdings" pitchFamily="2" charset="2"/>
              <a:buChar char="ü"/>
            </a:pPr>
            <a:r>
              <a:rPr lang="en-IN" sz="18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By this, Neurons are considered as building blocks of the neural Networks.</a:t>
            </a: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467544" y="445025"/>
            <a:ext cx="4248472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HOW BRAIN WORKS</a:t>
            </a:r>
            <a:endParaRPr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092" name="Google Shape;2092;p62"/>
          <p:cNvCxnSpPr/>
          <p:nvPr/>
        </p:nvCxnSpPr>
        <p:spPr>
          <a:xfrm>
            <a:off x="611560" y="445741"/>
            <a:ext cx="3816424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829" b="73135" l="58574" r="80362">
                        <a14:foregroundMark x1="67552" y1="43333" x2="67552" y2="43333"/>
                        <a14:foregroundMark x1="67552" y1="45278" x2="67552" y2="45278"/>
                        <a14:foregroundMark x1="67552" y1="45278" x2="67552" y2="45278"/>
                        <a14:backgroundMark x1="65521" y1="42778" x2="65521" y2="42778"/>
                        <a14:backgroundMark x1="69583" y1="44537" x2="69583" y2="44537"/>
                        <a14:backgroundMark x1="68698" y1="43519" x2="68698" y2="43519"/>
                        <a14:backgroundMark x1="68177" y1="43333" x2="68177" y2="43333"/>
                        <a14:backgroundMark x1="73177" y1="43704" x2="73177" y2="43704"/>
                        <a14:backgroundMark x1="78385" y1="51852" x2="78385" y2="51852"/>
                        <a14:backgroundMark x1="78281" y1="61852" x2="78281" y2="61852"/>
                        <a14:backgroundMark x1="77135" y1="59259" x2="77135" y2="59259"/>
                        <a14:backgroundMark x1="73594" y1="62130" x2="73594" y2="62130"/>
                        <a14:backgroundMark x1="67656" y1="66019" x2="67656" y2="66019"/>
                        <a14:backgroundMark x1="64583" y1="59074" x2="64583" y2="59074"/>
                        <a14:backgroundMark x1="64063" y1="64722" x2="64063" y2="64722"/>
                        <a14:backgroundMark x1="65104" y1="66481" x2="65104" y2="66481"/>
                        <a14:backgroundMark x1="63594" y1="50000" x2="63594" y2="50000"/>
                      </a14:backgroundRemoval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51" t="26666" r="16915" b="21702"/>
          <a:stretch/>
        </p:blipFill>
        <p:spPr>
          <a:xfrm>
            <a:off x="1128617" y="843558"/>
            <a:ext cx="2490282" cy="26556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/>
          </p:nvPr>
        </p:nvSpPr>
        <p:spPr>
          <a:xfrm>
            <a:off x="611560" y="414022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ARTIFICIAL NEURON</a:t>
            </a:r>
            <a:endParaRPr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715760" y="1275606"/>
            <a:ext cx="6088488" cy="3528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An Artificial Neuron is a computer model of real Neuron.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708631" y="414022"/>
            <a:ext cx="3905840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Oval 3"/>
          <p:cNvSpPr/>
          <p:nvPr/>
        </p:nvSpPr>
        <p:spPr>
          <a:xfrm>
            <a:off x="1547664" y="2211710"/>
            <a:ext cx="504056" cy="43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619672" y="3255826"/>
            <a:ext cx="504056" cy="43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/>
          <p:cNvSpPr/>
          <p:nvPr/>
        </p:nvSpPr>
        <p:spPr>
          <a:xfrm>
            <a:off x="1619672" y="4245807"/>
            <a:ext cx="504000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/>
          <p:cNvSpPr/>
          <p:nvPr/>
        </p:nvSpPr>
        <p:spPr>
          <a:xfrm>
            <a:off x="2843808" y="2571750"/>
            <a:ext cx="504056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2843808" y="3723878"/>
            <a:ext cx="504000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/>
          <p:cNvSpPr/>
          <p:nvPr/>
        </p:nvSpPr>
        <p:spPr>
          <a:xfrm>
            <a:off x="4211960" y="3219870"/>
            <a:ext cx="504000" cy="43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Arrow Connector 10"/>
          <p:cNvCxnSpPr>
            <a:endCxn id="4" idx="2"/>
          </p:cNvCxnSpPr>
          <p:nvPr/>
        </p:nvCxnSpPr>
        <p:spPr>
          <a:xfrm>
            <a:off x="1043608" y="2427710"/>
            <a:ext cx="504056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5" idx="2"/>
          </p:cNvCxnSpPr>
          <p:nvPr/>
        </p:nvCxnSpPr>
        <p:spPr>
          <a:xfrm>
            <a:off x="1115616" y="3471826"/>
            <a:ext cx="504056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6" idx="2"/>
          </p:cNvCxnSpPr>
          <p:nvPr/>
        </p:nvCxnSpPr>
        <p:spPr>
          <a:xfrm>
            <a:off x="1115616" y="4461831"/>
            <a:ext cx="504056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6"/>
          </p:cNvCxnSpPr>
          <p:nvPr/>
        </p:nvCxnSpPr>
        <p:spPr>
          <a:xfrm>
            <a:off x="2051720" y="2427710"/>
            <a:ext cx="792088" cy="28805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7"/>
            <a:endCxn id="7" idx="3"/>
          </p:cNvCxnSpPr>
          <p:nvPr/>
        </p:nvCxnSpPr>
        <p:spPr>
          <a:xfrm flipV="1">
            <a:off x="2049911" y="2940526"/>
            <a:ext cx="867714" cy="37856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5"/>
            <a:endCxn id="8" idx="2"/>
          </p:cNvCxnSpPr>
          <p:nvPr/>
        </p:nvCxnSpPr>
        <p:spPr>
          <a:xfrm>
            <a:off x="2049911" y="3624561"/>
            <a:ext cx="793897" cy="31534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6"/>
            <a:endCxn id="8" idx="3"/>
          </p:cNvCxnSpPr>
          <p:nvPr/>
        </p:nvCxnSpPr>
        <p:spPr>
          <a:xfrm flipV="1">
            <a:off x="2123672" y="4092654"/>
            <a:ext cx="793945" cy="369177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" idx="7"/>
            <a:endCxn id="7" idx="4"/>
          </p:cNvCxnSpPr>
          <p:nvPr/>
        </p:nvCxnSpPr>
        <p:spPr>
          <a:xfrm flipV="1">
            <a:off x="2049863" y="3003798"/>
            <a:ext cx="1045973" cy="130528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4" idx="5"/>
            <a:endCxn id="8" idx="1"/>
          </p:cNvCxnSpPr>
          <p:nvPr/>
        </p:nvCxnSpPr>
        <p:spPr>
          <a:xfrm>
            <a:off x="1977903" y="2580445"/>
            <a:ext cx="939714" cy="120670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6"/>
            <a:endCxn id="9" idx="2"/>
          </p:cNvCxnSpPr>
          <p:nvPr/>
        </p:nvCxnSpPr>
        <p:spPr>
          <a:xfrm>
            <a:off x="3347864" y="2787774"/>
            <a:ext cx="864096" cy="64809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8" idx="6"/>
          </p:cNvCxnSpPr>
          <p:nvPr/>
        </p:nvCxnSpPr>
        <p:spPr>
          <a:xfrm flipV="1">
            <a:off x="3347808" y="3624561"/>
            <a:ext cx="864152" cy="31534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4" idx="7"/>
          </p:cNvCxnSpPr>
          <p:nvPr/>
        </p:nvCxnSpPr>
        <p:spPr>
          <a:xfrm flipH="1" flipV="1">
            <a:off x="1977903" y="2274975"/>
            <a:ext cx="1297953" cy="8743"/>
          </a:xfrm>
          <a:prstGeom prst="straightConnector1">
            <a:avLst/>
          </a:prstGeom>
          <a:ln w="127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275856" y="2427710"/>
            <a:ext cx="144016" cy="14402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9" idx="1"/>
          </p:cNvCxnSpPr>
          <p:nvPr/>
        </p:nvCxnSpPr>
        <p:spPr>
          <a:xfrm>
            <a:off x="3779912" y="2427710"/>
            <a:ext cx="505857" cy="85542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3779884" y="3787150"/>
            <a:ext cx="0" cy="52192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2520644" y="4309079"/>
            <a:ext cx="755212" cy="27889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3347864" y="2131290"/>
            <a:ext cx="1079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Neurons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384526" y="4448526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Synapses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403348" y="3254989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Output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7" name="Straight Arrow Connector 56"/>
          <p:cNvCxnSpPr>
            <a:stCxn id="9" idx="6"/>
            <a:endCxn id="55" idx="1"/>
          </p:cNvCxnSpPr>
          <p:nvPr/>
        </p:nvCxnSpPr>
        <p:spPr>
          <a:xfrm flipV="1">
            <a:off x="4715960" y="3424266"/>
            <a:ext cx="687388" cy="1160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28001" y="330901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Input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6516216" y="2211710"/>
            <a:ext cx="28083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ALGORITHM USED</a:t>
            </a:r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BLACK PROPAGATION ALGORITHM</a:t>
            </a:r>
          </a:p>
          <a:p>
            <a:r>
              <a:rPr lang="en-IN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THE WETWARE ALGORITHM</a:t>
            </a:r>
          </a:p>
          <a:p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FUZZY LOGIC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07504" y="267494"/>
            <a:ext cx="4074748" cy="936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BLUE</a:t>
            </a:r>
            <a:r>
              <a:rPr lang="en-IN" sz="24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2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BRAIN</a:t>
            </a:r>
            <a:endParaRPr sz="2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1187624" y="1203598"/>
            <a:ext cx="6264696" cy="3384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Important 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mainstream research is performed in the animal brains to compare, contrast and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simulate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build quicker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super-computers</a:t>
            </a:r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pPr marL="0" lvl="0" indent="0" algn="just"/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/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After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death, intelligence and the body are lost. The virtual brain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solves this problem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And after death, brain and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intelligence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will be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alive. </a:t>
            </a:r>
          </a:p>
          <a:p>
            <a:pPr marL="0" lvl="0" indent="0" algn="just"/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/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These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robots are tiny enough to fly through all of our circulatory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systems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To track the function and structure of our central nervous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system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you move to the spine and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brain.</a:t>
            </a:r>
          </a:p>
          <a:p>
            <a:pPr marL="0" lvl="0" indent="0" algn="just"/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/>
            <a:r>
              <a:rPr lang="en-US" sz="16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Nanobots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may also perform a detailed scan of our brain structure and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read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association of each neuron.</a:t>
            </a:r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/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</a:t>
            </a:r>
            <a:endParaRPr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043608" y="267494"/>
            <a:ext cx="22322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-92546"/>
            <a:ext cx="1944216" cy="14581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HOW ITS BUILD.?</a:t>
            </a:r>
            <a:endParaRPr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980" name="Google Shape;1980;p55"/>
          <p:cNvCxnSpPr/>
          <p:nvPr/>
        </p:nvCxnSpPr>
        <p:spPr>
          <a:xfrm>
            <a:off x="1026200" y="483518"/>
            <a:ext cx="3185760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TextBox 6"/>
          <p:cNvSpPr txBox="1"/>
          <p:nvPr/>
        </p:nvSpPr>
        <p:spPr>
          <a:xfrm>
            <a:off x="899592" y="149163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611560" y="1255812"/>
            <a:ext cx="820891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Blue Brain SDK is a Java/Python wrapped C++ library.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NEURON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is the current neural simulation application. </a:t>
            </a:r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This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software models neuronal cells across different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Ion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channels by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modeling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ion streams in and out of the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cell. </a:t>
            </a:r>
          </a:p>
          <a:p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These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movements create an electric potential differential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between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inside and outside of the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neuronal membrane and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enable different neurons to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communicate.</a:t>
            </a:r>
          </a:p>
          <a:p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Blue Brain Project's primary application for visualizing neural simulations is RT Neuron. </a:t>
            </a:r>
            <a:endParaRPr lang="en-US" sz="16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RT </a:t>
            </a:r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Neuron may use Huxley's output from the Hodgkin simulation as the input to NEURON in order to deliver it in </a:t>
            </a:r>
            <a:r>
              <a:rPr lang="en-US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3D</a:t>
            </a:r>
            <a:r>
              <a:rPr lang="en-IN" sz="16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IN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Custom 1">
      <a:dk1>
        <a:sysClr val="windowText" lastClr="000000"/>
      </a:dk1>
      <a:lt1>
        <a:sysClr val="window" lastClr="FFFFFF"/>
      </a:lt1>
      <a:dk2>
        <a:srgbClr val="002060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</TotalTime>
  <Words>684</Words>
  <Application>Microsoft Office PowerPoint</Application>
  <PresentationFormat>On-screen Show (16:9)</PresentationFormat>
  <Paragraphs>105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Times New Roman</vt:lpstr>
      <vt:lpstr>Montserrat ExtraLight</vt:lpstr>
      <vt:lpstr>SimSun</vt:lpstr>
      <vt:lpstr>Wingdings</vt:lpstr>
      <vt:lpstr>Montserrat ExtraBold</vt:lpstr>
      <vt:lpstr>Montserrat</vt:lpstr>
      <vt:lpstr>Futuristic Background by Slidesgo</vt:lpstr>
      <vt:lpstr> NAGARJUNA COLLEGE OF ENGINEERING AND TECHNOLOGY VENKATAGIRI KOTE POST, DEVANAHALLI, BENGALURU - 562164 DEPARTMENT OF COMPUTER SCIENCE AND ENGINEERING</vt:lpstr>
      <vt:lpstr>THE BLUE BRAIN </vt:lpstr>
      <vt:lpstr>CONTENT</vt:lpstr>
      <vt:lpstr>ABSTRACT</vt:lpstr>
      <vt:lpstr>INTRODUCTION</vt:lpstr>
      <vt:lpstr>HOW BRAIN WORKS</vt:lpstr>
      <vt:lpstr>ARTIFICIAL NEURON</vt:lpstr>
      <vt:lpstr>BLUE BRAIN</vt:lpstr>
      <vt:lpstr>HOW ITS BUILD.?</vt:lpstr>
      <vt:lpstr>HARDWARE COMPONENTS</vt:lpstr>
      <vt:lpstr>         PROS                              CONS</vt:lpstr>
      <vt:lpstr>MY IDEA</vt:lpstr>
      <vt:lpstr> </vt:lpstr>
      <vt:lpstr>THANK YOU…!!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BLUE BRAIN</dc:title>
  <dc:creator>anany</dc:creator>
  <cp:lastModifiedBy>ananyashreekg933@gmail.com</cp:lastModifiedBy>
  <cp:revision>39</cp:revision>
  <dcterms:modified xsi:type="dcterms:W3CDTF">2023-11-16T06:37:57Z</dcterms:modified>
</cp:coreProperties>
</file>